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12192000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png>
</file>

<file path=ppt/media/image17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f8115914c_0_12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12f8115914c_0_12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2f8115914c_0_27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12f8115914c_0_27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2f8115914c_0_4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12f8115914c_0_4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2f8115914c_0_54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2f8115914c_0_54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2f8115914c_0_63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2f8115914c_0_63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f8115914c_0_7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2f8115914c_0_7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2f8115914c_0_77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12f8115914c_0_77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2f8115914c_0_88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12f8115914c_0_88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de6d3e8bf_0_12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de6d3e8bf_0_12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3be916c04a_0_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3be916c04a_0_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be916c04a_0_15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be916c04a_0_15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be916c04a_0_27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be916c04a_0_27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be916c04a_0_35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3be916c04a_0_35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efb0aa136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12efb0aa136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f8115914c_0_2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12f8115914c_0_2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"/>
          <p:cNvSpPr txBox="1"/>
          <p:nvPr>
            <p:ph idx="1" type="subTitle"/>
          </p:nvPr>
        </p:nvSpPr>
        <p:spPr>
          <a:xfrm>
            <a:off x="677160" y="2160720"/>
            <a:ext cx="85965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677160" y="2160720"/>
            <a:ext cx="85965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2" type="body"/>
          </p:nvPr>
        </p:nvSpPr>
        <p:spPr>
          <a:xfrm>
            <a:off x="677160" y="4187520"/>
            <a:ext cx="85965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67716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2" type="body"/>
          </p:nvPr>
        </p:nvSpPr>
        <p:spPr>
          <a:xfrm>
            <a:off x="508212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3" type="body"/>
          </p:nvPr>
        </p:nvSpPr>
        <p:spPr>
          <a:xfrm>
            <a:off x="677160" y="41875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4" type="body"/>
          </p:nvPr>
        </p:nvSpPr>
        <p:spPr>
          <a:xfrm>
            <a:off x="5082120" y="41875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1" type="body"/>
          </p:nvPr>
        </p:nvSpPr>
        <p:spPr>
          <a:xfrm>
            <a:off x="677160" y="21607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2" type="body"/>
          </p:nvPr>
        </p:nvSpPr>
        <p:spPr>
          <a:xfrm>
            <a:off x="3583440" y="21607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3" type="body"/>
          </p:nvPr>
        </p:nvSpPr>
        <p:spPr>
          <a:xfrm>
            <a:off x="6490080" y="21607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4" type="body"/>
          </p:nvPr>
        </p:nvSpPr>
        <p:spPr>
          <a:xfrm>
            <a:off x="677160" y="41875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5" type="body"/>
          </p:nvPr>
        </p:nvSpPr>
        <p:spPr>
          <a:xfrm>
            <a:off x="3583440" y="41875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6" type="body"/>
          </p:nvPr>
        </p:nvSpPr>
        <p:spPr>
          <a:xfrm>
            <a:off x="6490080" y="41875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1" type="subTitle"/>
          </p:nvPr>
        </p:nvSpPr>
        <p:spPr>
          <a:xfrm>
            <a:off x="677160" y="2160720"/>
            <a:ext cx="85965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677160" y="2160720"/>
            <a:ext cx="85965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677160" y="2160720"/>
            <a:ext cx="41946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2" type="body"/>
          </p:nvPr>
        </p:nvSpPr>
        <p:spPr>
          <a:xfrm>
            <a:off x="5082120" y="2160720"/>
            <a:ext cx="41946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677160" y="609480"/>
            <a:ext cx="8596500" cy="61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67716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2" type="body"/>
          </p:nvPr>
        </p:nvSpPr>
        <p:spPr>
          <a:xfrm>
            <a:off x="5082120" y="2160720"/>
            <a:ext cx="41946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3" type="body"/>
          </p:nvPr>
        </p:nvSpPr>
        <p:spPr>
          <a:xfrm>
            <a:off x="677160" y="41875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677160" y="2160720"/>
            <a:ext cx="41946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2" type="body"/>
          </p:nvPr>
        </p:nvSpPr>
        <p:spPr>
          <a:xfrm>
            <a:off x="508212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3" type="body"/>
          </p:nvPr>
        </p:nvSpPr>
        <p:spPr>
          <a:xfrm>
            <a:off x="5082120" y="41875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67716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2" type="body"/>
          </p:nvPr>
        </p:nvSpPr>
        <p:spPr>
          <a:xfrm>
            <a:off x="508212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3" type="body"/>
          </p:nvPr>
        </p:nvSpPr>
        <p:spPr>
          <a:xfrm>
            <a:off x="677160" y="4187520"/>
            <a:ext cx="85965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>
            <a:off x="677160" y="2160720"/>
            <a:ext cx="85965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2" type="body"/>
          </p:nvPr>
        </p:nvSpPr>
        <p:spPr>
          <a:xfrm>
            <a:off x="677160" y="4187520"/>
            <a:ext cx="85965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>
            <p:ph idx="1" type="body"/>
          </p:nvPr>
        </p:nvSpPr>
        <p:spPr>
          <a:xfrm>
            <a:off x="67716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2" type="body"/>
          </p:nvPr>
        </p:nvSpPr>
        <p:spPr>
          <a:xfrm>
            <a:off x="508212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5"/>
          <p:cNvSpPr txBox="1"/>
          <p:nvPr>
            <p:ph idx="3" type="body"/>
          </p:nvPr>
        </p:nvSpPr>
        <p:spPr>
          <a:xfrm>
            <a:off x="677160" y="41875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4" type="body"/>
          </p:nvPr>
        </p:nvSpPr>
        <p:spPr>
          <a:xfrm>
            <a:off x="5082120" y="41875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6"/>
          <p:cNvSpPr txBox="1"/>
          <p:nvPr>
            <p:ph idx="1" type="body"/>
          </p:nvPr>
        </p:nvSpPr>
        <p:spPr>
          <a:xfrm>
            <a:off x="677160" y="21607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6"/>
          <p:cNvSpPr txBox="1"/>
          <p:nvPr>
            <p:ph idx="2" type="body"/>
          </p:nvPr>
        </p:nvSpPr>
        <p:spPr>
          <a:xfrm>
            <a:off x="3583440" y="21607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3" type="body"/>
          </p:nvPr>
        </p:nvSpPr>
        <p:spPr>
          <a:xfrm>
            <a:off x="6490080" y="21607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4" type="body"/>
          </p:nvPr>
        </p:nvSpPr>
        <p:spPr>
          <a:xfrm>
            <a:off x="677160" y="41875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5" type="body"/>
          </p:nvPr>
        </p:nvSpPr>
        <p:spPr>
          <a:xfrm>
            <a:off x="3583440" y="41875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6" type="body"/>
          </p:nvPr>
        </p:nvSpPr>
        <p:spPr>
          <a:xfrm>
            <a:off x="6490080" y="4187520"/>
            <a:ext cx="27678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677160" y="2160720"/>
            <a:ext cx="85965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677160" y="2160720"/>
            <a:ext cx="41946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5082120" y="2160720"/>
            <a:ext cx="41946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idx="1" type="subTitle"/>
          </p:nvPr>
        </p:nvSpPr>
        <p:spPr>
          <a:xfrm>
            <a:off x="677160" y="609480"/>
            <a:ext cx="8596500" cy="61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67716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2" type="body"/>
          </p:nvPr>
        </p:nvSpPr>
        <p:spPr>
          <a:xfrm>
            <a:off x="5082120" y="2160720"/>
            <a:ext cx="41946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3" type="body"/>
          </p:nvPr>
        </p:nvSpPr>
        <p:spPr>
          <a:xfrm>
            <a:off x="677160" y="41875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677160" y="2160720"/>
            <a:ext cx="41946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508212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3" type="body"/>
          </p:nvPr>
        </p:nvSpPr>
        <p:spPr>
          <a:xfrm>
            <a:off x="5082120" y="41875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67716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2" type="body"/>
          </p:nvPr>
        </p:nvSpPr>
        <p:spPr>
          <a:xfrm>
            <a:off x="5082120" y="2160720"/>
            <a:ext cx="41946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3" type="body"/>
          </p:nvPr>
        </p:nvSpPr>
        <p:spPr>
          <a:xfrm>
            <a:off x="677160" y="4187520"/>
            <a:ext cx="85965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-8640"/>
            <a:ext cx="12191820" cy="6866700"/>
            <a:chOff x="0" y="-8640"/>
            <a:chExt cx="12191820" cy="68667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9370800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5FCBE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" name="Google Shape;8;p1"/>
            <p:cNvCxnSpPr/>
            <p:nvPr/>
          </p:nvCxnSpPr>
          <p:spPr>
            <a:xfrm flipH="1">
              <a:off x="7425120" y="3681360"/>
              <a:ext cx="4763400" cy="3176700"/>
            </a:xfrm>
            <a:prstGeom prst="straightConnector1">
              <a:avLst/>
            </a:prstGeom>
            <a:noFill/>
            <a:ln cap="flat" cmpd="sng" w="9525">
              <a:solidFill>
                <a:srgbClr val="5FCBE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" name="Google Shape;9;p1"/>
            <p:cNvSpPr/>
            <p:nvPr/>
          </p:nvSpPr>
          <p:spPr>
            <a:xfrm>
              <a:off x="9181440" y="-8640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569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10" name="Google Shape;10;p1"/>
            <p:cNvSpPr/>
            <p:nvPr/>
          </p:nvSpPr>
          <p:spPr>
            <a:xfrm>
              <a:off x="9603360" y="-8640"/>
              <a:ext cx="258617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11" name="Google Shape;11;p1"/>
            <p:cNvSpPr/>
            <p:nvPr/>
          </p:nvSpPr>
          <p:spPr>
            <a:xfrm>
              <a:off x="8932320" y="3048120"/>
              <a:ext cx="3259500" cy="3809400"/>
            </a:xfrm>
            <a:prstGeom prst="triangle">
              <a:avLst>
                <a:gd fmla="val 100000" name="adj"/>
              </a:avLst>
            </a:prstGeom>
            <a:solidFill>
              <a:srgbClr val="17B0E4">
                <a:alpha val="6588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9334440" y="-8640"/>
              <a:ext cx="2850868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498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13" name="Google Shape;13;p1"/>
            <p:cNvSpPr/>
            <p:nvPr/>
          </p:nvSpPr>
          <p:spPr>
            <a:xfrm>
              <a:off x="10898640" y="-8640"/>
              <a:ext cx="1290094" cy="6858000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698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14" name="Google Shape;14;p1"/>
            <p:cNvSpPr/>
            <p:nvPr/>
          </p:nvSpPr>
          <p:spPr>
            <a:xfrm>
              <a:off x="10938960" y="-8640"/>
              <a:ext cx="1249825" cy="6858000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15" name="Google Shape;15;p1"/>
            <p:cNvSpPr/>
            <p:nvPr/>
          </p:nvSpPr>
          <p:spPr>
            <a:xfrm>
              <a:off x="10371600" y="3589920"/>
              <a:ext cx="1816800" cy="3267600"/>
            </a:xfrm>
            <a:prstGeom prst="triangle">
              <a:avLst>
                <a:gd fmla="val 100000" name="adj"/>
              </a:avLst>
            </a:prstGeom>
            <a:solidFill>
              <a:srgbClr val="17B0E4">
                <a:alpha val="6588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0" y="4013280"/>
              <a:ext cx="448200" cy="2844300"/>
            </a:xfrm>
            <a:prstGeom prst="triangle">
              <a:avLst>
                <a:gd fmla="val 0" name="adj"/>
              </a:avLst>
            </a:prstGeom>
            <a:solidFill>
              <a:srgbClr val="5FCBEF">
                <a:alpha val="698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" name="Google Shape;17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9734400" y="5702400"/>
            <a:ext cx="2398680" cy="107928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>
            <p:ph type="title"/>
          </p:nvPr>
        </p:nvSpPr>
        <p:spPr>
          <a:xfrm>
            <a:off x="1506960" y="2404440"/>
            <a:ext cx="7766700" cy="164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" name="Google Shape;19;p1"/>
          <p:cNvSpPr txBox="1"/>
          <p:nvPr>
            <p:ph idx="10" type="dt"/>
          </p:nvPr>
        </p:nvSpPr>
        <p:spPr>
          <a:xfrm>
            <a:off x="7205040" y="6041520"/>
            <a:ext cx="9114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" name="Google Shape;20;p1"/>
          <p:cNvSpPr txBox="1"/>
          <p:nvPr>
            <p:ph idx="11" type="ftr"/>
          </p:nvPr>
        </p:nvSpPr>
        <p:spPr>
          <a:xfrm>
            <a:off x="677160" y="6041520"/>
            <a:ext cx="6297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" name="Google Shape;21;p1"/>
          <p:cNvSpPr txBox="1"/>
          <p:nvPr>
            <p:ph idx="12" type="sldNum"/>
          </p:nvPr>
        </p:nvSpPr>
        <p:spPr>
          <a:xfrm>
            <a:off x="8590680" y="6041520"/>
            <a:ext cx="682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" name="Google Shape;22;p1"/>
          <p:cNvSpPr txBox="1"/>
          <p:nvPr>
            <p:ph idx="1" type="body"/>
          </p:nvPr>
        </p:nvSpPr>
        <p:spPr>
          <a:xfrm>
            <a:off x="609480" y="1604520"/>
            <a:ext cx="10972500" cy="3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4"/>
          <p:cNvGrpSpPr/>
          <p:nvPr/>
        </p:nvGrpSpPr>
        <p:grpSpPr>
          <a:xfrm>
            <a:off x="0" y="-8640"/>
            <a:ext cx="12191820" cy="6866700"/>
            <a:chOff x="0" y="-8640"/>
            <a:chExt cx="12191820" cy="6866700"/>
          </a:xfrm>
        </p:grpSpPr>
        <p:cxnSp>
          <p:nvCxnSpPr>
            <p:cNvPr id="73" name="Google Shape;73;p14"/>
            <p:cNvCxnSpPr/>
            <p:nvPr/>
          </p:nvCxnSpPr>
          <p:spPr>
            <a:xfrm>
              <a:off x="9370800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5FCBE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4" name="Google Shape;74;p14"/>
            <p:cNvCxnSpPr/>
            <p:nvPr/>
          </p:nvCxnSpPr>
          <p:spPr>
            <a:xfrm flipH="1">
              <a:off x="7425120" y="3681360"/>
              <a:ext cx="4763400" cy="3176700"/>
            </a:xfrm>
            <a:prstGeom prst="straightConnector1">
              <a:avLst/>
            </a:prstGeom>
            <a:noFill/>
            <a:ln cap="flat" cmpd="sng" w="9525">
              <a:solidFill>
                <a:srgbClr val="5FCBE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5" name="Google Shape;75;p14"/>
            <p:cNvSpPr/>
            <p:nvPr/>
          </p:nvSpPr>
          <p:spPr>
            <a:xfrm>
              <a:off x="9181440" y="-8640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5FCBEF">
                <a:alpha val="3569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76" name="Google Shape;76;p14"/>
            <p:cNvSpPr/>
            <p:nvPr/>
          </p:nvSpPr>
          <p:spPr>
            <a:xfrm>
              <a:off x="9603360" y="-8640"/>
              <a:ext cx="258617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77" name="Google Shape;77;p14"/>
            <p:cNvSpPr/>
            <p:nvPr/>
          </p:nvSpPr>
          <p:spPr>
            <a:xfrm>
              <a:off x="8932320" y="3048120"/>
              <a:ext cx="3259500" cy="3809400"/>
            </a:xfrm>
            <a:prstGeom prst="triangle">
              <a:avLst>
                <a:gd fmla="val 100000" name="adj"/>
              </a:avLst>
            </a:prstGeom>
            <a:solidFill>
              <a:srgbClr val="17B0E4">
                <a:alpha val="6588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9334440" y="-8640"/>
              <a:ext cx="2850868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498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79" name="Google Shape;79;p14"/>
            <p:cNvSpPr/>
            <p:nvPr/>
          </p:nvSpPr>
          <p:spPr>
            <a:xfrm>
              <a:off x="10898640" y="-8640"/>
              <a:ext cx="1290094" cy="6858000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2E83C3">
                <a:alpha val="698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80" name="Google Shape;80;p14"/>
            <p:cNvSpPr/>
            <p:nvPr/>
          </p:nvSpPr>
          <p:spPr>
            <a:xfrm>
              <a:off x="10938960" y="-8640"/>
              <a:ext cx="1249825" cy="6858000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</p:sp>
        <p:sp>
          <p:nvSpPr>
            <p:cNvPr id="81" name="Google Shape;81;p14"/>
            <p:cNvSpPr/>
            <p:nvPr/>
          </p:nvSpPr>
          <p:spPr>
            <a:xfrm>
              <a:off x="10371600" y="3589920"/>
              <a:ext cx="1816800" cy="3267600"/>
            </a:xfrm>
            <a:prstGeom prst="triangle">
              <a:avLst>
                <a:gd fmla="val 100000" name="adj"/>
              </a:avLst>
            </a:prstGeom>
            <a:solidFill>
              <a:srgbClr val="17B0E4">
                <a:alpha val="6588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0" y="4013280"/>
              <a:ext cx="448200" cy="2844300"/>
            </a:xfrm>
            <a:prstGeom prst="triangle">
              <a:avLst>
                <a:gd fmla="val 0" name="adj"/>
              </a:avLst>
            </a:prstGeom>
            <a:solidFill>
              <a:srgbClr val="5FCBEF">
                <a:alpha val="69800"/>
              </a:srgbClr>
            </a:solidFill>
            <a:ln>
              <a:noFill/>
            </a:ln>
            <a:effectLst>
              <a:outerShdw dir="5400000" dist="25560">
                <a:srgbClr val="000000">
                  <a:alpha val="3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3" name="Google Shape;83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9734400" y="5702400"/>
            <a:ext cx="2398680" cy="107928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>
            <p:ph type="title"/>
          </p:nvPr>
        </p:nvSpPr>
        <p:spPr>
          <a:xfrm>
            <a:off x="677160" y="6094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5" name="Google Shape;85;p14"/>
          <p:cNvSpPr txBox="1"/>
          <p:nvPr>
            <p:ph idx="1" type="body"/>
          </p:nvPr>
        </p:nvSpPr>
        <p:spPr>
          <a:xfrm>
            <a:off x="677160" y="2160720"/>
            <a:ext cx="8596500" cy="3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6" name="Google Shape;86;p14"/>
          <p:cNvSpPr txBox="1"/>
          <p:nvPr>
            <p:ph idx="10" type="dt"/>
          </p:nvPr>
        </p:nvSpPr>
        <p:spPr>
          <a:xfrm>
            <a:off x="7205040" y="6041520"/>
            <a:ext cx="9114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7" name="Google Shape;87;p14"/>
          <p:cNvSpPr txBox="1"/>
          <p:nvPr>
            <p:ph idx="11" type="ftr"/>
          </p:nvPr>
        </p:nvSpPr>
        <p:spPr>
          <a:xfrm>
            <a:off x="677160" y="6041520"/>
            <a:ext cx="6297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8590680" y="6041520"/>
            <a:ext cx="682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900" u="none" cap="none" strike="noStrike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/>
        </p:nvSpPr>
        <p:spPr>
          <a:xfrm>
            <a:off x="1506960" y="2404440"/>
            <a:ext cx="7766640" cy="16459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Advanced functions</a:t>
            </a:r>
            <a:endParaRPr sz="5400">
              <a:solidFill>
                <a:srgbClr val="5FCBE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rgbClr val="5FCBE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/>
          <p:nvPr/>
        </p:nvSpPr>
        <p:spPr>
          <a:xfrm>
            <a:off x="677150" y="100174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What is the benefit of functions as data?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5" name="Google Shape;205;p36"/>
          <p:cNvSpPr txBox="1"/>
          <p:nvPr/>
        </p:nvSpPr>
        <p:spPr>
          <a:xfrm>
            <a:off x="677150" y="709774"/>
            <a:ext cx="8596500" cy="8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We can also return functions as a result of the 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execution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of another function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06" name="Google Shape;2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1583375"/>
            <a:ext cx="8441376" cy="485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/>
          <p:nvPr/>
        </p:nvSpPr>
        <p:spPr>
          <a:xfrm>
            <a:off x="677150" y="132924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IIFE - Immediately invoked function expression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12" name="Google Shape;21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7374" y="3349675"/>
            <a:ext cx="6043199" cy="3311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7"/>
          <p:cNvSpPr txBox="1"/>
          <p:nvPr/>
        </p:nvSpPr>
        <p:spPr>
          <a:xfrm>
            <a:off x="589775" y="1331775"/>
            <a:ext cx="9315000" cy="18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IIFE is invoked only once, so it is suitable for logic we only want to be executed once in our whole application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The inner function someSetup cannot be accessed from the outside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Another application of IIFE is creating an inner scope and not polluting the global one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/>
        </p:nvSpPr>
        <p:spPr>
          <a:xfrm>
            <a:off x="677150" y="384099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Closures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9" name="Google Shape;219;p38"/>
          <p:cNvSpPr txBox="1"/>
          <p:nvPr/>
        </p:nvSpPr>
        <p:spPr>
          <a:xfrm>
            <a:off x="677150" y="1081050"/>
            <a:ext cx="8596500" cy="15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Closure is the ability of a function to reference variables from a parent function scope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after the parent function execution has been completed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0" name="Google Shape;22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2161625"/>
            <a:ext cx="6180849" cy="432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/>
          <p:nvPr/>
        </p:nvSpPr>
        <p:spPr>
          <a:xfrm>
            <a:off x="677150" y="384099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Brace yourselves! Recursion is coming!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6" name="Google Shape;22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993700"/>
            <a:ext cx="8037324" cy="555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0"/>
          <p:cNvSpPr txBox="1"/>
          <p:nvPr/>
        </p:nvSpPr>
        <p:spPr>
          <a:xfrm>
            <a:off x="677150" y="384099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RECURSION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2" name="Google Shape;232;p40"/>
          <p:cNvSpPr txBox="1"/>
          <p:nvPr/>
        </p:nvSpPr>
        <p:spPr>
          <a:xfrm>
            <a:off x="677150" y="1244875"/>
            <a:ext cx="85965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Recursion in programming is when a function calls itself inside of its body. 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33" name="Google Shape;23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2292875"/>
            <a:ext cx="7541674" cy="396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/>
        </p:nvSpPr>
        <p:spPr>
          <a:xfrm>
            <a:off x="524275" y="56499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RECURSION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9" name="Google Shape;239;p41"/>
          <p:cNvSpPr txBox="1"/>
          <p:nvPr/>
        </p:nvSpPr>
        <p:spPr>
          <a:xfrm>
            <a:off x="524275" y="666100"/>
            <a:ext cx="8596500" cy="23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Recursion is used to solve problems by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chopping them into smaller and smaller </a:t>
            </a:r>
            <a:r>
              <a:rPr b="1" lang="en-US" sz="22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identical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problems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until a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base case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is reached. Proper recursion is defined by: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200"/>
              <a:buFont typeface="Trebuchet MS"/>
              <a:buChar char="○"/>
            </a:pP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base case - 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the input for which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we know the solution without the need of further recursive callings</a:t>
            </a:r>
            <a:endParaRPr b="1"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200"/>
              <a:buFont typeface="Trebuchet MS"/>
              <a:buChar char="○"/>
            </a:pP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recursive step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- calling the same function with </a:t>
            </a:r>
            <a:r>
              <a:rPr b="1" lang="en-US" sz="22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modified arguments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that eventually reach the base case</a:t>
            </a:r>
            <a:endParaRPr b="1"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40" name="Google Shape;24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5175" y="3055425"/>
            <a:ext cx="6540451" cy="38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/>
        </p:nvSpPr>
        <p:spPr>
          <a:xfrm>
            <a:off x="677150" y="384099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RECURSION - MEMORY USAGE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6" name="Google Shape;246;p42"/>
          <p:cNvSpPr txBox="1"/>
          <p:nvPr/>
        </p:nvSpPr>
        <p:spPr>
          <a:xfrm>
            <a:off x="677150" y="1244875"/>
            <a:ext cx="85965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579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000"/>
              <a:buFont typeface="Trebuchet MS"/>
              <a:buChar char="►"/>
            </a:pPr>
            <a:r>
              <a:rPr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Recursive </a:t>
            </a:r>
            <a:r>
              <a:rPr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operations are</a:t>
            </a:r>
            <a:r>
              <a:rPr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b="1"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memory expensive</a:t>
            </a:r>
            <a:r>
              <a:rPr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. That is because we have </a:t>
            </a:r>
            <a:r>
              <a:rPr b="1"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separate stack-frame</a:t>
            </a:r>
            <a:r>
              <a:rPr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for every call of the function. In order to finish its execution the first/top level/ function must wait for all other levels to finish.</a:t>
            </a:r>
            <a:endParaRPr sz="20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47" name="Google Shape;24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550" y="2907350"/>
            <a:ext cx="5798650" cy="315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42"/>
          <p:cNvSpPr txBox="1"/>
          <p:nvPr/>
        </p:nvSpPr>
        <p:spPr>
          <a:xfrm>
            <a:off x="6224650" y="2907350"/>
            <a:ext cx="34944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7960" lvl="0" marL="343080" rtl="0" algn="l"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000"/>
              <a:buFont typeface="Trebuchet MS"/>
              <a:buChar char="►"/>
            </a:pPr>
            <a:r>
              <a:rPr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Like here</a:t>
            </a:r>
            <a:r>
              <a:rPr b="1"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sz="20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where the coins are picked up from the bottom and carried to the top and all the holes digged before wait till they can be filled again.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/>
          <p:nvPr/>
        </p:nvSpPr>
        <p:spPr>
          <a:xfrm>
            <a:off x="677150" y="384099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RECURSION - EXAMPLE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54" name="Google Shape;25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1135174"/>
            <a:ext cx="8158099" cy="555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4"/>
          <p:cNvSpPr txBox="1"/>
          <p:nvPr/>
        </p:nvSpPr>
        <p:spPr>
          <a:xfrm>
            <a:off x="1717500" y="2782500"/>
            <a:ext cx="7314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THE END!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/>
        </p:nvSpPr>
        <p:spPr>
          <a:xfrm>
            <a:off x="677160" y="4168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Overview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7" name="Google Shape;147;p28"/>
          <p:cNvSpPr txBox="1"/>
          <p:nvPr/>
        </p:nvSpPr>
        <p:spPr>
          <a:xfrm>
            <a:off x="677160" y="1554480"/>
            <a:ext cx="9747000" cy="4510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3680" lvl="0" marL="80028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5FCBEF"/>
              </a:buClr>
              <a:buSzPts val="2400"/>
              <a:buFont typeface="Trebuchet MS"/>
              <a:buChar char="►"/>
            </a:pPr>
            <a:r>
              <a:rPr lang="en-US" sz="24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Variable hoisting</a:t>
            </a:r>
            <a:endParaRPr sz="24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03680" lvl="0" marL="80028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5FCBEF"/>
              </a:buClr>
              <a:buSzPts val="2400"/>
              <a:buFont typeface="Trebuchet MS"/>
              <a:buChar char="►"/>
            </a:pPr>
            <a:r>
              <a:rPr lang="en-US" sz="24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 hoisting</a:t>
            </a:r>
            <a:endParaRPr sz="24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03680" lvl="0" marL="80028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5FCBEF"/>
              </a:buClr>
              <a:buSzPts val="2400"/>
              <a:buFont typeface="Trebuchet MS"/>
              <a:buChar char="►"/>
            </a:pPr>
            <a:r>
              <a:rPr lang="en-US" sz="24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Functions as data, benefits and use cases</a:t>
            </a:r>
            <a:endParaRPr sz="24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03680" lvl="0" marL="80028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5FCBEF"/>
              </a:buClr>
              <a:buSzPts val="2400"/>
              <a:buFont typeface="Trebuchet MS"/>
              <a:buChar char="►"/>
            </a:pPr>
            <a:r>
              <a:rPr lang="en-US" sz="24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Callbacks</a:t>
            </a:r>
            <a:endParaRPr sz="24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03680" lvl="0" marL="80028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5FCBEF"/>
              </a:buClr>
              <a:buSzPts val="2400"/>
              <a:buFont typeface="Trebuchet MS"/>
              <a:buChar char="►"/>
            </a:pPr>
            <a:r>
              <a:rPr lang="en-US" sz="24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IIFE - what it is and applications</a:t>
            </a:r>
            <a:endParaRPr sz="24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03680" lvl="0" marL="80028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5FCBEF"/>
              </a:buClr>
              <a:buSzPts val="2400"/>
              <a:buFont typeface="Trebuchet MS"/>
              <a:buChar char="►"/>
            </a:pPr>
            <a:r>
              <a:rPr b="1" lang="en-US" sz="24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Closure</a:t>
            </a:r>
            <a:r>
              <a:rPr lang="en-US" sz="24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24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03680" lvl="0" marL="80028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5FCBEF"/>
              </a:buClr>
              <a:buSzPts val="2400"/>
              <a:buFont typeface="Trebuchet MS"/>
              <a:buChar char="►"/>
            </a:pPr>
            <a:r>
              <a:rPr lang="en-US" sz="24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Recursion</a:t>
            </a:r>
            <a:endParaRPr sz="24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/>
        </p:nvSpPr>
        <p:spPr>
          <a:xfrm>
            <a:off x="677160" y="4168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Variable hoisting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3" name="Google Shape;153;p29"/>
          <p:cNvSpPr txBox="1"/>
          <p:nvPr/>
        </p:nvSpPr>
        <p:spPr>
          <a:xfrm>
            <a:off x="677150" y="1343200"/>
            <a:ext cx="8596500" cy="10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What will be the output of the following: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2035762"/>
            <a:ext cx="4204250" cy="227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9"/>
          <p:cNvSpPr txBox="1"/>
          <p:nvPr/>
        </p:nvSpPr>
        <p:spPr>
          <a:xfrm>
            <a:off x="677150" y="4607900"/>
            <a:ext cx="8596500" cy="19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The first console.log will show undefined. 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A local variable overwrites any global variable with the same name, called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shadowing </a:t>
            </a:r>
            <a:endParaRPr b="1"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At the time of the first console.log(), the variable a was not yet defined (hence the value undefined), but it still existed in the local space due to the special behavior called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hoisting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/>
        </p:nvSpPr>
        <p:spPr>
          <a:xfrm>
            <a:off x="677160" y="4168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Variable hoisting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1" name="Google Shape;161;p30"/>
          <p:cNvSpPr txBox="1"/>
          <p:nvPr/>
        </p:nvSpPr>
        <p:spPr>
          <a:xfrm>
            <a:off x="677150" y="134320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B0E4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Only the declaration is hoisted, meaning only the presence of the variable is moved to the top.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B0E4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It's as if the last function was written like this: 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>
            <a:off x="557025" y="5186675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When program execution enters a new function, all the variables declared anywhere in the function are moved (or elevated, or hoisted) to the top of the function.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2669550"/>
            <a:ext cx="6076400" cy="225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/>
        </p:nvSpPr>
        <p:spPr>
          <a:xfrm>
            <a:off x="677160" y="4168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Variable hoisting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9" name="Google Shape;169;p31"/>
          <p:cNvSpPr txBox="1"/>
          <p:nvPr/>
        </p:nvSpPr>
        <p:spPr>
          <a:xfrm>
            <a:off x="677150" y="1343200"/>
            <a:ext cx="8596500" cy="7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B0E4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What will happen here? 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0" name="Google Shape;170;p31"/>
          <p:cNvSpPr txBox="1"/>
          <p:nvPr/>
        </p:nvSpPr>
        <p:spPr>
          <a:xfrm>
            <a:off x="677150" y="4438650"/>
            <a:ext cx="8596500" cy="19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The output will be 2, because the declaration is hoisted and row 1 is executed afterwards assigning the value of 2.</a:t>
            </a:r>
            <a:b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b="1" lang="en-US" sz="3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⚠</a:t>
            </a:r>
            <a:r>
              <a:rPr b="1" lang="en-US" sz="22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Keep in mind that declarations with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let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const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are not usable before their declaration. </a:t>
            </a:r>
            <a:r>
              <a:rPr b="1" lang="en-US" sz="3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⚠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125" y="2292050"/>
            <a:ext cx="3931800" cy="159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/>
        </p:nvSpPr>
        <p:spPr>
          <a:xfrm>
            <a:off x="677160" y="416880"/>
            <a:ext cx="85965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Functions</a:t>
            </a: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 hoisting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677150" y="1343200"/>
            <a:ext cx="8596500" cy="18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Only </a:t>
            </a:r>
            <a:r>
              <a:rPr lang="en-US" sz="22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2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declarations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are hoisted, while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expressions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will result in an error. 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Not that hoisting is per scope. What that mean is that the declaration of the variable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a 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will be “moved” to the top of the function, not the whole program.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78" name="Google Shape;17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3363325"/>
            <a:ext cx="5538075" cy="22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/>
          <p:nvPr/>
        </p:nvSpPr>
        <p:spPr>
          <a:xfrm>
            <a:off x="677160" y="4168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Functions as data in JS</a:t>
            </a:r>
            <a:b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4" name="Google Shape;184;p33"/>
          <p:cNvSpPr txBox="1"/>
          <p:nvPr/>
        </p:nvSpPr>
        <p:spPr>
          <a:xfrm>
            <a:off x="677150" y="1037426"/>
            <a:ext cx="8596500" cy="25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72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1760"/>
              <a:buFont typeface="Noto Sans Symbol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Functions in JS are first class citizens, meaning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whatever we can do with variables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, we can do with functions also!</a:t>
            </a:r>
            <a:b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typeof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operator returns </a:t>
            </a:r>
            <a:r>
              <a:rPr i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‘function’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, meaning that functions in JS are just treated as other data  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85" name="Google Shape;1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3078973"/>
            <a:ext cx="4781550" cy="202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/>
        </p:nvSpPr>
        <p:spPr>
          <a:xfrm>
            <a:off x="677150" y="100174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Storing functions in variables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1" name="Google Shape;191;p34"/>
          <p:cNvSpPr txBox="1"/>
          <p:nvPr/>
        </p:nvSpPr>
        <p:spPr>
          <a:xfrm>
            <a:off x="677150" y="709774"/>
            <a:ext cx="8596500" cy="22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Much of the language's flexibility and expressiveness comes from that fact: 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200"/>
              <a:buFont typeface="Trebuchet MS"/>
              <a:buChar char="○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We can </a:t>
            </a:r>
            <a:r>
              <a:rPr lang="en-US" sz="22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store functions in variables</a:t>
            </a:r>
            <a:endParaRPr sz="22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200"/>
              <a:buFont typeface="Trebuchet MS"/>
              <a:buChar char="○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We can </a:t>
            </a:r>
            <a:r>
              <a:rPr lang="en-US" sz="22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pass functions as arguments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, which gives us ability to react differently (execute different functions) based on some logic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2" name="Google Shape;19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3286350"/>
            <a:ext cx="5507850" cy="299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/>
        </p:nvSpPr>
        <p:spPr>
          <a:xfrm>
            <a:off x="677150" y="100174"/>
            <a:ext cx="85965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5FCBEF"/>
                </a:solidFill>
                <a:latin typeface="Trebuchet MS"/>
                <a:ea typeface="Trebuchet MS"/>
                <a:cs typeface="Trebuchet MS"/>
                <a:sym typeface="Trebuchet MS"/>
              </a:rPr>
              <a:t>What is the benefit of functions as data?</a:t>
            </a:r>
            <a:endParaRPr b="0" i="0" sz="3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8" name="Google Shape;198;p35"/>
          <p:cNvSpPr txBox="1"/>
          <p:nvPr/>
        </p:nvSpPr>
        <p:spPr>
          <a:xfrm>
            <a:off x="677150" y="709775"/>
            <a:ext cx="8596500" cy="17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When we pass function as an argument, we are defining a </a:t>
            </a:r>
            <a:r>
              <a:rPr b="1"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callback</a:t>
            </a: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- This means that in a specific situation the main function will call back the function we provide it.</a:t>
            </a:r>
            <a:b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70660" lvl="0" marL="3430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2200"/>
              <a:buFont typeface="Trebuchet MS"/>
              <a:buChar char="►"/>
            </a:pPr>
            <a:r>
              <a:rPr lang="en-US" sz="2200">
                <a:solidFill>
                  <a:srgbClr val="404040"/>
                </a:solidFill>
                <a:latin typeface="Trebuchet MS"/>
                <a:ea typeface="Trebuchet MS"/>
                <a:cs typeface="Trebuchet MS"/>
                <a:sym typeface="Trebuchet MS"/>
              </a:rPr>
              <a:t>We can also use anonymous functions directly in the arguments</a:t>
            </a:r>
            <a:endParaRPr sz="2200">
              <a:solidFill>
                <a:srgbClr val="40404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9" name="Google Shape;19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50" y="2619875"/>
            <a:ext cx="6279124" cy="336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